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howSpecialPlsOnTitleSld="0" embedTrueTypeFonts="1" saveSubsetFonts="1">
  <p:sldMasterIdLst>
    <p:sldMasterId id="2147484077" r:id="rId25"/>
  </p:sldMasterIdLst>
  <p:notesMasterIdLst>
    <p:notesMasterId r:id="rId29"/>
  </p:notesMasterIdLst>
  <p:handoutMasterIdLst>
    <p:handoutMasterId r:id="rId27"/>
  </p:handoutMasterIdLst>
  <p:sldIdLst>
    <p:sldId id="360" r:id="rId31"/>
    <p:sldId id="376" r:id="rId32"/>
    <p:sldId id="377" r:id="rId33"/>
    <p:sldId id="370" r:id="rId34"/>
    <p:sldId id="380" r:id="rId35"/>
    <p:sldId id="361" r:id="rId36"/>
    <p:sldId id="379" r:id="rId37"/>
    <p:sldId id="378" r:id="rId38"/>
    <p:sldId id="373" r:id="rId39"/>
    <p:sldId id="374" r:id="rId40"/>
    <p:sldId id="371" r:id="rId41"/>
    <p:sldId id="382" r:id="rId42"/>
    <p:sldId id="383" r:id="rId43"/>
    <p:sldId id="368" r:id="rId44"/>
  </p:sldIdLst>
  <p:sldSz cx="9906000" cy="6858000"/>
  <p:notesSz cx="6797675" cy="9874250"/>
  <p:defaultTextStyle>
    <a:defPPr>
      <a:defRPr lang="ko-KR"/>
    </a:defPPr>
    <a:lvl1pPr algn="ctr" rtl="0" fontAlgn="base">
      <a:spcBef>
        <a:spcPct val="0"/>
      </a:spcBef>
      <a:spcAft>
        <a:spcPct val="0"/>
      </a:spcAft>
      <a:defRPr sz="1000" kern="1200">
        <a:solidFill>
          <a:srgbClr val="1C1C1C"/>
        </a:solidFill>
        <a:latin typeface="HY강B" pitchFamily="18" charset="-127"/>
        <a:ea typeface="HY강B" pitchFamily="18" charset="-127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1000" kern="1200">
        <a:solidFill>
          <a:srgbClr val="1C1C1C"/>
        </a:solidFill>
        <a:latin typeface="HY강B" pitchFamily="18" charset="-127"/>
        <a:ea typeface="HY강B" pitchFamily="18" charset="-127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1000" kern="1200">
        <a:solidFill>
          <a:srgbClr val="1C1C1C"/>
        </a:solidFill>
        <a:latin typeface="HY강B" pitchFamily="18" charset="-127"/>
        <a:ea typeface="HY강B" pitchFamily="18" charset="-127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1000" kern="1200">
        <a:solidFill>
          <a:srgbClr val="1C1C1C"/>
        </a:solidFill>
        <a:latin typeface="HY강B" pitchFamily="18" charset="-127"/>
        <a:ea typeface="HY강B" pitchFamily="18" charset="-127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1000" kern="1200">
        <a:solidFill>
          <a:srgbClr val="1C1C1C"/>
        </a:solidFill>
        <a:latin typeface="HY강B" pitchFamily="18" charset="-127"/>
        <a:ea typeface="HY강B" pitchFamily="18" charset="-127"/>
        <a:cs typeface="+mn-cs"/>
      </a:defRPr>
    </a:lvl5pPr>
    <a:lvl6pPr marL="2286000" algn="l" defTabSz="914400" rtl="0" eaLnBrk="1" latinLnBrk="1" hangingPunct="1">
      <a:defRPr sz="1000" kern="1200">
        <a:solidFill>
          <a:srgbClr val="1C1C1C"/>
        </a:solidFill>
        <a:latin typeface="HY강B" pitchFamily="18" charset="-127"/>
        <a:ea typeface="HY강B" pitchFamily="18" charset="-127"/>
        <a:cs typeface="+mn-cs"/>
      </a:defRPr>
    </a:lvl6pPr>
    <a:lvl7pPr marL="2743200" algn="l" defTabSz="914400" rtl="0" eaLnBrk="1" latinLnBrk="1" hangingPunct="1">
      <a:defRPr sz="1000" kern="1200">
        <a:solidFill>
          <a:srgbClr val="1C1C1C"/>
        </a:solidFill>
        <a:latin typeface="HY강B" pitchFamily="18" charset="-127"/>
        <a:ea typeface="HY강B" pitchFamily="18" charset="-127"/>
        <a:cs typeface="+mn-cs"/>
      </a:defRPr>
    </a:lvl7pPr>
    <a:lvl8pPr marL="3200400" algn="l" defTabSz="914400" rtl="0" eaLnBrk="1" latinLnBrk="1" hangingPunct="1">
      <a:defRPr sz="1000" kern="1200">
        <a:solidFill>
          <a:srgbClr val="1C1C1C"/>
        </a:solidFill>
        <a:latin typeface="HY강B" pitchFamily="18" charset="-127"/>
        <a:ea typeface="HY강B" pitchFamily="18" charset="-127"/>
        <a:cs typeface="+mn-cs"/>
      </a:defRPr>
    </a:lvl8pPr>
    <a:lvl9pPr marL="3657600" algn="l" defTabSz="914400" rtl="0" eaLnBrk="1" latinLnBrk="1" hangingPunct="1">
      <a:defRPr sz="1000" kern="1200">
        <a:solidFill>
          <a:srgbClr val="1C1C1C"/>
        </a:solidFill>
        <a:latin typeface="HY강B" pitchFamily="18" charset="-127"/>
        <a:ea typeface="HY강B" pitchFamily="18" charset="-127"/>
        <a:cs typeface="+mn-cs"/>
      </a:defRPr>
    </a:lvl9pPr>
  </p:defaultTextStyle>
  <p:extLs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2">
          <p15:clr>
            <a:srgbClr val="A4A3A4"/>
          </p15:clr>
        </p15:guide>
      </p15:notesGuideLst>
    </p:ext>
    <p:ext uri="{EFAFB233-063F-42B5-8137-9DF3F51BA10A}">
      <p15:sldGuideLst xmlns:p15="http://schemas.microsoft.com/office/powerpoint/2012/main">
        <p15:guide id="1" orient="horz" pos="2301" userDrawn="0">
          <p15:clr>
            <a:srgbClr val="A4A3A4"/>
          </p15:clr>
        </p15:guide>
        <p15:guide id="2" pos="1122" userDrawn="0">
          <p15:clr>
            <a:srgbClr val="A4A3A4"/>
          </p15:clr>
        </p15:guide>
      </p15:sldGuideLst>
    </p:ext>
  </p:extLst>
  <p:embeddedFontLst>
    <p:embeddedFont>
      <p:font typeface="Bookman Old Style" panose="02050604050505020204" pitchFamily="18" charset="0">
        <p:regular r:id="rId4"/>
        <p:bold r:id="rId1"/>
        <p:italic r:id="rId11"/>
        <p:boldItalic r:id="rId8"/>
      </p:font>
    </p:embeddedFont>
    <p:embeddedFont>
      <p:font typeface="HY강B" panose="020B0600000101010101" pitchFamily="7603456" charset="-127">
        <p:regular r:id="rId6"/>
      </p:font>
    </p:embeddedFont>
    <p:embeddedFont>
      <p:font typeface="맑은 고딕" panose="020B0503020000020004" pitchFamily="50" charset="-127">
        <p:regular r:id="rId5"/>
        <p:bold r:id="rId2"/>
      </p:font>
    </p:embeddedFont>
    <p:embeddedFont>
      <p:font typeface="Gill Sans MT" panose="020B0600000101010101" pitchFamily="0" charset="0">
        <p:regular r:id="rId10"/>
        <p:bold r:id="rId7"/>
        <p:italic r:id="rId3"/>
        <p:boldItalic r:id="rId12"/>
      </p:font>
    </p:embeddedFont>
    <p:embeddedFont>
      <p:font typeface="Wingdings 3" panose="05040102010807070707" pitchFamily="18" charset="2">
        <p:regular r:id="rId9"/>
      </p:font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FF6600"/>
    <a:srgbClr val="3333CC"/>
    <a:srgbClr val="FF0000"/>
    <a:srgbClr val="6666FF"/>
    <a:srgbClr val="CCFFFF"/>
    <a:srgbClr val="6699FF"/>
    <a:srgbClr val="CC3300"/>
    <a:srgbClr val="003366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 horzBarState="maximized">
    <p:restoredLeft sz="13946" autoAdjust="0"/>
    <p:restoredTop sz="98460" autoAdjust="0"/>
  </p:normalViewPr>
  <p:slideViewPr>
    <p:cSldViewPr snapToGrid="1" snapToObjects="1">
      <p:cViewPr varScale="1">
        <p:scale>
          <a:sx n="115" d="100"/>
          <a:sy n="115" d="100"/>
        </p:scale>
        <p:origin x="1314" y="108"/>
      </p:cViewPr>
      <p:guideLst>
        <p:guide orient="horz" pos="2301"/>
        <p:guide pos="112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1" snapToObjects="1">
      <p:cViewPr>
        <p:scale>
          <a:sx n="66" d="100"/>
          <a:sy n="66" d="100"/>
        </p:scale>
        <p:origin x="-978" y="-60"/>
      </p:cViewPr>
      <p:guideLst>
        <p:guide orient="horz" pos="2301"/>
        <p:guide pos="1122"/>
      </p:guideLst>
    </p:cSldViewPr>
  </p:notes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font2.fntdata"></Relationship><Relationship Id="rId2" Type="http://schemas.openxmlformats.org/officeDocument/2006/relationships/font" Target="fonts/font7.fntdata"></Relationship><Relationship Id="rId3" Type="http://schemas.openxmlformats.org/officeDocument/2006/relationships/font" Target="fonts/font10.fntdata"></Relationship><Relationship Id="rId4" Type="http://schemas.openxmlformats.org/officeDocument/2006/relationships/font" Target="fonts/font1.fntdata"></Relationship><Relationship Id="rId5" Type="http://schemas.openxmlformats.org/officeDocument/2006/relationships/font" Target="fonts/font6.fntdata"></Relationship><Relationship Id="rId6" Type="http://schemas.openxmlformats.org/officeDocument/2006/relationships/font" Target="fonts/font5.fntdata"></Relationship><Relationship Id="rId7" Type="http://schemas.openxmlformats.org/officeDocument/2006/relationships/font" Target="fonts/font9.fntdata"></Relationship><Relationship Id="rId8" Type="http://schemas.openxmlformats.org/officeDocument/2006/relationships/font" Target="fonts/font4.fntdata"></Relationship><Relationship Id="rId9" Type="http://schemas.openxmlformats.org/officeDocument/2006/relationships/font" Target="fonts/font12.fntdata"></Relationship><Relationship Id="rId10" Type="http://schemas.openxmlformats.org/officeDocument/2006/relationships/font" Target="fonts/font8.fntdata"></Relationship><Relationship Id="rId11" Type="http://schemas.openxmlformats.org/officeDocument/2006/relationships/font" Target="fonts/font3.fntdata"></Relationship><Relationship Id="rId12" Type="http://schemas.openxmlformats.org/officeDocument/2006/relationships/font" Target="fonts/font11.fntdata"></Relationship><Relationship Id="rId13" Type="http://schemas.openxmlformats.org/officeDocument/2006/relationships/tableStyles" Target="tableStyles.xml"></Relationship><Relationship Id="rId25" Type="http://schemas.openxmlformats.org/officeDocument/2006/relationships/slideMaster" Target="slideMasters/slideMaster1.xml"></Relationship><Relationship Id="rId26" Type="http://schemas.openxmlformats.org/officeDocument/2006/relationships/theme" Target="theme/theme1.xml"></Relationship><Relationship Id="rId27" Type="http://schemas.openxmlformats.org/officeDocument/2006/relationships/handoutMaster" Target="handoutMasters/handoutMaster1.xml"></Relationship><Relationship Id="rId29" Type="http://schemas.openxmlformats.org/officeDocument/2006/relationships/notesMaster" Target="notesMasters/notesMaster1.xml"></Relationship><Relationship Id="rId31" Type="http://schemas.openxmlformats.org/officeDocument/2006/relationships/slide" Target="slides/slide1.xml"></Relationship><Relationship Id="rId32" Type="http://schemas.openxmlformats.org/officeDocument/2006/relationships/slide" Target="slides/slide2.xml"></Relationship><Relationship Id="rId33" Type="http://schemas.openxmlformats.org/officeDocument/2006/relationships/slide" Target="slides/slide3.xml"></Relationship><Relationship Id="rId34" Type="http://schemas.openxmlformats.org/officeDocument/2006/relationships/slide" Target="slides/slide4.xml"></Relationship><Relationship Id="rId35" Type="http://schemas.openxmlformats.org/officeDocument/2006/relationships/slide" Target="slides/slide5.xml"></Relationship><Relationship Id="rId36" Type="http://schemas.openxmlformats.org/officeDocument/2006/relationships/slide" Target="slides/slide6.xml"></Relationship><Relationship Id="rId37" Type="http://schemas.openxmlformats.org/officeDocument/2006/relationships/slide" Target="slides/slide7.xml"></Relationship><Relationship Id="rId38" Type="http://schemas.openxmlformats.org/officeDocument/2006/relationships/slide" Target="slides/slide8.xml"></Relationship><Relationship Id="rId39" Type="http://schemas.openxmlformats.org/officeDocument/2006/relationships/slide" Target="slides/slide9.xml"></Relationship><Relationship Id="rId40" Type="http://schemas.openxmlformats.org/officeDocument/2006/relationships/slide" Target="slides/slide10.xml"></Relationship><Relationship Id="rId41" Type="http://schemas.openxmlformats.org/officeDocument/2006/relationships/slide" Target="slides/slide11.xml"></Relationship><Relationship Id="rId42" Type="http://schemas.openxmlformats.org/officeDocument/2006/relationships/slide" Target="slides/slide12.xml"></Relationship><Relationship Id="rId43" Type="http://schemas.openxmlformats.org/officeDocument/2006/relationships/slide" Target="slides/slide13.xml"></Relationship><Relationship Id="rId44" Type="http://schemas.openxmlformats.org/officeDocument/2006/relationships/slide" Target="slides/slide14.xml"></Relationship><Relationship Id="rId45" Type="http://schemas.openxmlformats.org/officeDocument/2006/relationships/viewProps" Target="viewProps.xml"></Relationship><Relationship Id="rId46" Type="http://schemas.openxmlformats.org/officeDocument/2006/relationships/presProps" Target="presProps.xml"></Relationship></Relationships>
</file>

<file path=ppt/handoutMasters/_rels/handoutMaster1.xml.rels><?xml version="1.0" encoding="UTF-8"?>
<Relationships xmlns="http://schemas.openxmlformats.org/package/2006/relationships"><Relationship Id="rId1" Type="http://schemas.openxmlformats.org/officeDocument/2006/relationships/theme" Target="../theme/theme2.xml"></Relationship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18" tIns="46109" rIns="92218" bIns="46109" numCol="1" anchor="t" anchorCtr="0" compatLnSpc="1">
            <a:prstTxWarp prst="textNoShape">
              <a:avLst/>
            </a:prstTxWarp>
          </a:bodyPr>
          <a:lstStyle>
            <a:lvl1pPr algn="l" defTabSz="920750" latinLnBrk="1">
              <a:defRPr kumimoji="1" sz="1200" smtClean="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18" tIns="46109" rIns="92218" bIns="46109" numCol="1" anchor="t" anchorCtr="0" compatLnSpc="1">
            <a:prstTxWarp prst="textNoShape">
              <a:avLst/>
            </a:prstTxWarp>
          </a:bodyPr>
          <a:lstStyle>
            <a:lvl1pPr algn="r" defTabSz="920750" latinLnBrk="1">
              <a:defRPr kumimoji="1" sz="1200" smtClean="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r>
              <a:rPr lang="ko-KR" altLang="en-US"/>
              <a:t>2000/04</a:t>
            </a:r>
            <a:endParaRPr lang="en-US" altLang="ko-KR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82125"/>
            <a:ext cx="294640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18" tIns="46109" rIns="92218" bIns="46109" numCol="1" anchor="b" anchorCtr="0" compatLnSpc="1">
            <a:prstTxWarp prst="textNoShape">
              <a:avLst/>
            </a:prstTxWarp>
          </a:bodyPr>
          <a:lstStyle>
            <a:lvl1pPr algn="l" defTabSz="920750" latinLnBrk="1">
              <a:defRPr kumimoji="1" sz="1200" smtClean="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Copyright@2000 Linux One, Inc All rights reserved. 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382125"/>
            <a:ext cx="294640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18" tIns="46109" rIns="92218" bIns="46109" numCol="1" anchor="b" anchorCtr="0" compatLnSpc="1">
            <a:prstTxWarp prst="textNoShape">
              <a:avLst/>
            </a:prstTxWarp>
          </a:bodyPr>
          <a:lstStyle>
            <a:lvl1pPr algn="r" defTabSz="920750" latinLnBrk="1">
              <a:defRPr kumimoji="1" sz="1200" smtClean="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6F2D4458-2CA7-467C-9B6D-A6364ACAC853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81582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fImage1146291851478.png>
</file>

<file path=ppt/media/fImage1462702386962.png>
</file>

<file path=ppt/media/fImage1560172156500.png>
</file>

<file path=ppt/media/fImage1650702329358.png>
</file>

<file path=ppt/media/fImage2016102149169.png>
</file>

<file path=ppt/media/fImage349962048467.png>
</file>

<file path=ppt/media/fImage41972861746334.jpeg>
</file>

<file path=ppt/media/fImage708321835724.png>
</file>

<file path=ppt/media/fImage8656219941.png>
</file>

<file path=ppt/media/image1.jpe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18" tIns="46109" rIns="92218" bIns="46109" numCol="1" anchor="t" anchorCtr="0" compatLnSpc="1">
            <a:prstTxWarp prst="textNoShape">
              <a:avLst/>
            </a:prstTxWarp>
          </a:bodyPr>
          <a:lstStyle>
            <a:lvl1pPr algn="l" defTabSz="920750" latinLnBrk="1">
              <a:defRPr kumimoji="1" sz="1200" smtClean="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0179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27075" y="739775"/>
            <a:ext cx="5346700" cy="37036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0" y="9463088"/>
            <a:ext cx="6797675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218" tIns="46109" rIns="92218" bIns="46109" numCol="1" anchor="b" anchorCtr="0" compatLnSpc="1">
            <a:prstTxWarp prst="textNoShape">
              <a:avLst/>
            </a:prstTxWarp>
          </a:bodyPr>
          <a:lstStyle>
            <a:lvl1pPr defTabSz="920750" latinLnBrk="1">
              <a:defRPr kumimoji="1" sz="900" b="1" smtClean="0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r>
              <a:rPr lang="en-US" altLang="ko-KR"/>
              <a:t>  Page </a:t>
            </a:r>
            <a:fld id="{EE01FEE9-252B-47B0-9A6F-1FBACAD6103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4104" name="Text Box 8"/>
          <p:cNvSpPr txBox="1">
            <a:spLocks noChangeArrowheads="1"/>
          </p:cNvSpPr>
          <p:nvPr/>
        </p:nvSpPr>
        <p:spPr bwMode="auto">
          <a:xfrm>
            <a:off x="225425" y="4546600"/>
            <a:ext cx="6267450" cy="233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218" tIns="46109" rIns="92218" bIns="46109">
            <a:spAutoFit/>
          </a:bodyPr>
          <a:lstStyle/>
          <a:p>
            <a:pPr algn="l" defTabSz="920750" latinLnBrk="1">
              <a:defRPr/>
            </a:pPr>
            <a:endParaRPr kumimoji="1" lang="en-US" sz="900">
              <a:solidFill>
                <a:schemeClr val="tx1"/>
              </a:solidFill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4106" name="Rectangle 10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381000" y="4681538"/>
            <a:ext cx="6229350" cy="4452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65" tIns="47198" rIns="90765" bIns="4719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42867708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0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0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0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0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0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1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1320800" y="3886200"/>
            <a:ext cx="74295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1320800" y="5124450"/>
            <a:ext cx="74295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sp>
        <p:nvSpPr>
          <p:cNvPr id="28" name="날짜 개체 틀 27"/>
          <p:cNvSpPr>
            <a:spLocks noGrp="1"/>
          </p:cNvSpPr>
          <p:nvPr>
            <p:ph type="dt" sz="half" idx="10"/>
          </p:nvPr>
        </p:nvSpPr>
        <p:spPr>
          <a:xfrm>
            <a:off x="6934200" y="6355080"/>
            <a:ext cx="2476500" cy="365760"/>
          </a:xfrm>
        </p:spPr>
        <p:txBody>
          <a:bodyPr/>
          <a:lstStyle>
            <a:lvl1pPr>
              <a:defRPr sz="1400"/>
            </a:lvl1pPr>
          </a:lstStyle>
          <a:p>
            <a:fld id="{ACDF6120-F1F0-4C60-9FE9-39AC71A9C79D}" type="datetimeFigureOut">
              <a:rPr lang="en-US" smtClean="0"/>
              <a:pPr/>
              <a:t>5/26/2022</a:t>
            </a:fld>
            <a:endParaRPr lang="en-US" sz="1600" dirty="0"/>
          </a:p>
        </p:txBody>
      </p:sp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3140202" y="6355080"/>
            <a:ext cx="376428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1317498" y="6355080"/>
            <a:ext cx="1320800" cy="365760"/>
          </a:xfrm>
        </p:spPr>
        <p:txBody>
          <a:bodyPr/>
          <a:lstStyle/>
          <a:p>
            <a:pPr>
              <a:defRPr/>
            </a:pPr>
            <a:fld id="{51036357-E96B-445A-8F1A-0D39A0CCDCE3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21" name="직사각형 20"/>
          <p:cNvSpPr/>
          <p:nvPr/>
        </p:nvSpPr>
        <p:spPr>
          <a:xfrm>
            <a:off x="980281" y="3648075"/>
            <a:ext cx="79248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직사각형 32"/>
          <p:cNvSpPr/>
          <p:nvPr/>
        </p:nvSpPr>
        <p:spPr>
          <a:xfrm>
            <a:off x="990600" y="5048250"/>
            <a:ext cx="79248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직사각형 21"/>
          <p:cNvSpPr/>
          <p:nvPr/>
        </p:nvSpPr>
        <p:spPr>
          <a:xfrm>
            <a:off x="980281" y="3648075"/>
            <a:ext cx="24765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직사각형 31"/>
          <p:cNvSpPr/>
          <p:nvPr/>
        </p:nvSpPr>
        <p:spPr>
          <a:xfrm>
            <a:off x="990600" y="5048250"/>
            <a:ext cx="24765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8/25/2007</a:t>
            </a:r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5F81A2F-9850-4EF0-BAFD-8C17A7AC4AA6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8/25/2007</a:t>
            </a:r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1126EF-4ED9-41BF-AE8F-9C84830F52CE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7" name="직선 연결선 6"/>
          <p:cNvSpPr>
            <a:spLocks noChangeShapeType="1"/>
          </p:cNvSpPr>
          <p:nvPr/>
        </p:nvSpPr>
        <p:spPr bwMode="auto">
          <a:xfrm>
            <a:off x="495300" y="6353175"/>
            <a:ext cx="89154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이등변 삼각형 7"/>
          <p:cNvSpPr>
            <a:spLocks noChangeAspect="1"/>
          </p:cNvSpPr>
          <p:nvPr/>
        </p:nvSpPr>
        <p:spPr>
          <a:xfrm rot="5400000">
            <a:off x="461978" y="6462462"/>
            <a:ext cx="190849" cy="13034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선 연결선 8"/>
          <p:cNvSpPr>
            <a:spLocks noChangeShapeType="1"/>
          </p:cNvSpPr>
          <p:nvPr/>
        </p:nvSpPr>
        <p:spPr bwMode="auto">
          <a:xfrm rot="5400000">
            <a:off x="4175914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152400"/>
            <a:ext cx="8916035" cy="991235"/>
          </a:xfrm>
        </p:spPr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934200" y="6356350"/>
            <a:ext cx="2480310" cy="366395"/>
          </a:xfrm>
        </p:spPr>
        <p:txBody>
          <a:bodyPr/>
          <a:lstStyle/>
          <a:p>
            <a:fld id="{ACDF6120-F1F0-4C60-9FE9-39AC71A9C79D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40075" y="6356350"/>
            <a:ext cx="3797935" cy="366395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63575" y="6356350"/>
            <a:ext cx="2146935" cy="366395"/>
          </a:xfrm>
        </p:spPr>
        <p:txBody>
          <a:bodyPr/>
          <a:lstStyle/>
          <a:p>
            <a:pPr>
              <a:defRPr/>
            </a:pPr>
            <a:fld id="{A81F27DF-CDFA-4BC6-BB43-16597E4B7D4E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495300" y="1219200"/>
            <a:ext cx="8915400" cy="493776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20800" y="2971800"/>
            <a:ext cx="74295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403350" y="4267200"/>
            <a:ext cx="734695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934200" y="6355080"/>
            <a:ext cx="2476500" cy="365760"/>
          </a:xfrm>
        </p:spPr>
        <p:txBody>
          <a:bodyPr/>
          <a:lstStyle/>
          <a:p>
            <a:fld id="{ACDF6120-F1F0-4C60-9FE9-39AC71A9C79D}" type="datetimeFigureOut">
              <a:rPr lang="en-US" smtClean="0"/>
              <a:pPr/>
              <a:t>5/26/2022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40202" y="6355080"/>
            <a:ext cx="3764280" cy="365760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159002" y="6355080"/>
            <a:ext cx="1647698" cy="365760"/>
          </a:xfrm>
        </p:spPr>
        <p:txBody>
          <a:bodyPr/>
          <a:lstStyle/>
          <a:p>
            <a:pPr>
              <a:defRPr/>
            </a:pPr>
            <a:fld id="{5A0EBE1B-483C-45BF-886E-EE5898DC0301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7" name="직사각형 6"/>
          <p:cNvSpPr/>
          <p:nvPr/>
        </p:nvSpPr>
        <p:spPr>
          <a:xfrm>
            <a:off x="990600" y="2819400"/>
            <a:ext cx="79248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990600" y="2819400"/>
            <a:ext cx="24765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28600"/>
            <a:ext cx="8915400" cy="914400"/>
          </a:xfrm>
        </p:spPr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5/26/2022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49CB8FD-1927-4BEF-B1B1-271FB42D9AD5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495300" y="1219200"/>
            <a:ext cx="4378452" cy="493776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5018215" y="1216152"/>
            <a:ext cx="4378452" cy="493776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28600"/>
            <a:ext cx="89154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285875"/>
            <a:ext cx="4376870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5035550" y="1295400"/>
            <a:ext cx="4378590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F6120-F1F0-4C60-9FE9-39AC71A9C79D}" type="datetimeFigureOut">
              <a:rPr lang="en-US" smtClean="0"/>
              <a:pPr/>
              <a:t>5/26/2022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D88CAD5-DD5F-453F-9862-A054678C1CFE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95300" y="2133600"/>
            <a:ext cx="4375150" cy="4038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5035550" y="2133600"/>
            <a:ext cx="4375150" cy="4038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28600"/>
            <a:ext cx="8915400" cy="914400"/>
          </a:xfrm>
        </p:spPr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8/25/2007</a:t>
            </a:r>
            <a:endParaRPr 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ECE4AC4-1A74-4BE1-94BF-FEDAE425D0B6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6" name="이등변 삼각형 5"/>
          <p:cNvSpPr>
            <a:spLocks noChangeAspect="1"/>
          </p:cNvSpPr>
          <p:nvPr/>
        </p:nvSpPr>
        <p:spPr>
          <a:xfrm rot="5400000">
            <a:off x="461978" y="6462462"/>
            <a:ext cx="190849" cy="13034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8/25/2007</a:t>
            </a:r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439742E-24E5-4C83-B7F0-9345DECD1955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직선 연결선 4"/>
          <p:cNvSpPr>
            <a:spLocks noChangeShapeType="1"/>
          </p:cNvSpPr>
          <p:nvPr/>
        </p:nvSpPr>
        <p:spPr bwMode="auto">
          <a:xfrm>
            <a:off x="495300" y="6353175"/>
            <a:ext cx="89154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이등변 삼각형 5"/>
          <p:cNvSpPr>
            <a:spLocks noChangeAspect="1"/>
          </p:cNvSpPr>
          <p:nvPr/>
        </p:nvSpPr>
        <p:spPr>
          <a:xfrm rot="5400000">
            <a:off x="461978" y="6462462"/>
            <a:ext cx="190849" cy="13034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51650" y="304800"/>
            <a:ext cx="272415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851650" y="1219201"/>
            <a:ext cx="272415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8/25/2007</a:t>
            </a:r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A84810-92CD-4912-93F9-C6599E827368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8" name="직선 연결선 7"/>
          <p:cNvSpPr>
            <a:spLocks noChangeShapeType="1"/>
          </p:cNvSpPr>
          <p:nvPr/>
        </p:nvSpPr>
        <p:spPr bwMode="auto">
          <a:xfrm>
            <a:off x="495300" y="6353175"/>
            <a:ext cx="89154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직선 연결선 9"/>
          <p:cNvSpPr>
            <a:spLocks noChangeShapeType="1"/>
          </p:cNvSpPr>
          <p:nvPr/>
        </p:nvSpPr>
        <p:spPr bwMode="auto">
          <a:xfrm rot="5400000">
            <a:off x="3675492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이등변 삼각형 8"/>
          <p:cNvSpPr>
            <a:spLocks noChangeAspect="1"/>
          </p:cNvSpPr>
          <p:nvPr/>
        </p:nvSpPr>
        <p:spPr>
          <a:xfrm rot="5400000">
            <a:off x="461978" y="6462462"/>
            <a:ext cx="190849" cy="13034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내용 개체 틀 11"/>
          <p:cNvSpPr>
            <a:spLocks noGrp="1"/>
          </p:cNvSpPr>
          <p:nvPr>
            <p:ph sz="quarter" idx="1"/>
          </p:nvPr>
        </p:nvSpPr>
        <p:spPr>
          <a:xfrm>
            <a:off x="330200" y="304800"/>
            <a:ext cx="6191250" cy="5715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500856"/>
            <a:ext cx="89154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95300" y="1905000"/>
            <a:ext cx="89154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219200"/>
            <a:ext cx="89154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/>
              <a:t>8/25/2007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8261A84-F187-4021-9E98-AE1E994BF78B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8" name="직선 연결선 7"/>
          <p:cNvSpPr>
            <a:spLocks noChangeShapeType="1"/>
          </p:cNvSpPr>
          <p:nvPr/>
        </p:nvSpPr>
        <p:spPr bwMode="auto">
          <a:xfrm>
            <a:off x="495300" y="6353175"/>
            <a:ext cx="89154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이등변 삼각형 8"/>
          <p:cNvSpPr>
            <a:spLocks noChangeAspect="1"/>
          </p:cNvSpPr>
          <p:nvPr/>
        </p:nvSpPr>
        <p:spPr>
          <a:xfrm rot="5400000">
            <a:off x="461978" y="6462462"/>
            <a:ext cx="190849" cy="13034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495300" y="500856"/>
            <a:ext cx="19812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Relationship Id="rId2" Type="http://schemas.openxmlformats.org/officeDocument/2006/relationships/slideLayout" Target="../slideLayouts/slideLayout2.xml"></Relationship><Relationship Id="rId3" Type="http://schemas.openxmlformats.org/officeDocument/2006/relationships/slideLayout" Target="../slideLayouts/slideLayout3.xml"></Relationship><Relationship Id="rId4" Type="http://schemas.openxmlformats.org/officeDocument/2006/relationships/slideLayout" Target="../slideLayouts/slideLayout4.xml"></Relationship><Relationship Id="rId5" Type="http://schemas.openxmlformats.org/officeDocument/2006/relationships/slideLayout" Target="../slideLayouts/slideLayout5.xml"></Relationship><Relationship Id="rId6" Type="http://schemas.openxmlformats.org/officeDocument/2006/relationships/slideLayout" Target="../slideLayouts/slideLayout6.xml"></Relationship><Relationship Id="rId7" Type="http://schemas.openxmlformats.org/officeDocument/2006/relationships/slideLayout" Target="../slideLayouts/slideLayout7.xml"></Relationship><Relationship Id="rId8" Type="http://schemas.openxmlformats.org/officeDocument/2006/relationships/slideLayout" Target="../slideLayouts/slideLayout8.xml"></Relationship><Relationship Id="rId9" Type="http://schemas.openxmlformats.org/officeDocument/2006/relationships/slideLayout" Target="../slideLayouts/slideLayout9.xml"></Relationship><Relationship Id="rId10" Type="http://schemas.openxmlformats.org/officeDocument/2006/relationships/slideLayout" Target="../slideLayouts/slideLayout10.xml"></Relationship><Relationship Id="rId11" Type="http://schemas.openxmlformats.org/officeDocument/2006/relationships/slideLayout" Target="../slideLayouts/slideLayout11.xml"></Relationship><Relationship Id="rId12" Type="http://schemas.openxmlformats.org/officeDocument/2006/relationships/theme" Target="../theme/theme1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495300" y="152400"/>
            <a:ext cx="89154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495300" y="1219200"/>
            <a:ext cx="8915400" cy="4910455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6934200" y="6356350"/>
            <a:ext cx="2479675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ACDF6120-F1F0-4C60-9FE9-39AC71A9C79D}" type="datetimeFigureOut">
              <a:rPr lang="en-US" smtClean="0"/>
              <a:pPr/>
              <a:t>5/26/2022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3140075" y="6356350"/>
            <a:ext cx="37973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663575" y="6356350"/>
            <a:ext cx="21463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DEAE5241-1450-4E20-B994-81F50B96029B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28" name="직선 연결선 27"/>
          <p:cNvSpPr>
            <a:spLocks noChangeShapeType="1"/>
          </p:cNvSpPr>
          <p:nvPr/>
        </p:nvSpPr>
        <p:spPr bwMode="auto">
          <a:xfrm>
            <a:off x="495300" y="6353175"/>
            <a:ext cx="89154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직선 연결선 28"/>
          <p:cNvSpPr>
            <a:spLocks noChangeShapeType="1"/>
          </p:cNvSpPr>
          <p:nvPr/>
        </p:nvSpPr>
        <p:spPr bwMode="auto">
          <a:xfrm>
            <a:off x="495300" y="1143000"/>
            <a:ext cx="89154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이등변 삼각형 9"/>
          <p:cNvSpPr>
            <a:spLocks noChangeAspect="1"/>
          </p:cNvSpPr>
          <p:nvPr/>
        </p:nvSpPr>
        <p:spPr>
          <a:xfrm rot="5400000">
            <a:off x="462280" y="6462395"/>
            <a:ext cx="191135" cy="130175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1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1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1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1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1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1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1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1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146291851478.png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650702329358.png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1462702386962.png"></Relationship></Relationships>
</file>

<file path=ppt/slides/_rels/slide14.xml.rels><?xml version="1.0" encoding="UTF-8"?>
<Relationships xmlns="http://schemas.openxmlformats.org/package/2006/relationships"><Relationship Id="rId3" Type="http://schemas.openxmlformats.org/officeDocument/2006/relationships/slideLayout" Target="../slideLayouts/slideLayout2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8656219941.png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349962048467.png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41972861746334.jpeg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image" Target="../media/fImage1560172156500.png"></Relationship><Relationship Id="rId2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2016102149169.png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image" Target="../media/fImage708321835724.png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008630" y="3717290"/>
            <a:ext cx="5616575" cy="111887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ko-KR" dirty="0" smtClean="0">
                <a:ea typeface="굴림" pitchFamily="50" charset="-127"/>
              </a:rPr>
              <a:t>Lab 10:</a:t>
            </a:r>
            <a:br>
              <a:rPr lang="en-US" altLang="ko-KR" dirty="0" smtClean="0">
                <a:ea typeface="굴림" pitchFamily="50" charset="-127"/>
              </a:rPr>
            </a:br>
            <a:r>
              <a:rPr lang="en-US" altLang="ko-KR" sz="4000" b="0" dirty="0" smtClean="0">
                <a:ea typeface="굴림" pitchFamily="50" charset="-127"/>
              </a:rPr>
              <a:t>General CPU design 2</a:t>
            </a:r>
          </a:p>
        </p:txBody>
      </p:sp>
      <p:sp>
        <p:nvSpPr>
          <p:cNvPr id="12291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20800" y="5124450"/>
            <a:ext cx="7430135" cy="534035"/>
          </a:xfrm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0" indent="0" eaLnBrk="1" latinLnBrk="0" hangingPunct="1">
              <a:buFontTx/>
              <a:buNone/>
            </a:pPr>
            <a:r>
              <a:rPr lang="en-US" altLang="ko-KR"/>
              <a:t>201810766 김필규</a:t>
            </a:r>
            <a:endParaRPr lang="ko-KR" altLang="en-US"/>
          </a:p>
          <a:p>
            <a:pPr marL="0" indent="0" eaLnBrk="1" latinLnBrk="0" hangingPunct="1">
              <a:buFontTx/>
              <a:buNone/>
            </a:pPr>
            <a:endParaRPr lang="ko-KR" altLang="en-US"/>
          </a:p>
          <a:p>
            <a:pPr marL="0" indent="0" eaLnBrk="1" latinLnBrk="0" hangingPunct="1">
              <a:buFontTx/>
              <a:buNone/>
            </a:pPr>
            <a:endParaRPr lang="ko-KR" altLang="en-US"/>
          </a:p>
          <a:p>
            <a:pPr marL="0" indent="0" eaLnBrk="1" latinLnBrk="0" hangingPunct="1">
              <a:buFontTx/>
              <a:buNone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495300" y="152400"/>
            <a:ext cx="8916035" cy="991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en-US" altLang="ko-KR" sz="3200">
                <a:latin typeface="Bookman Old Style" charset="0"/>
                <a:ea typeface="돋움" charset="0"/>
                <a:cs typeface="+mj-cs"/>
              </a:rPr>
              <a:t>Lab 10-1 SUM 시뮬레이션</a:t>
            </a:r>
            <a:endParaRPr lang="ko-KR" altLang="en-US" sz="3200">
              <a:latin typeface="Bookman Old Style" charset="0"/>
              <a:ea typeface="돋움" charset="0"/>
              <a:cs typeface="+mj-cs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663575" y="6356350"/>
            <a:ext cx="2146935" cy="3663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  <a:defRPr/>
            </a:pPr>
            <a:fld id="{B9320F77-B9A0-41C5-862A-B4B631284C64}" type="slidenum">
              <a:rPr lang="en-US" altLang="ko-KR" sz="1400">
                <a:latin typeface="Gill Sans MT" charset="0"/>
                <a:ea typeface="맑은 고딕" charset="0"/>
                <a:cs typeface="+mn-cs"/>
              </a:rPr>
              <a:t>10</a:t>
            </a:fld>
            <a:endParaRPr lang="ko-KR" altLang="en-US" sz="1400">
              <a:latin typeface="Gill Sans MT" charset="0"/>
              <a:ea typeface="맑은 고딕" charset="0"/>
              <a:cs typeface="+mn-cs"/>
            </a:endParaRPr>
          </a:p>
        </p:txBody>
      </p:sp>
      <p:sp>
        <p:nvSpPr>
          <p:cNvPr id="3" name="내용 개체 틀 7"/>
          <p:cNvSpPr txBox="1">
            <a:spLocks/>
          </p:cNvSpPr>
          <p:nvPr>
            <p:ph type="obj" idx="1"/>
          </p:nvPr>
        </p:nvSpPr>
        <p:spPr>
          <a:xfrm rot="0">
            <a:off x="1219200" y="4442460"/>
            <a:ext cx="8192135" cy="171513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20000"/>
          </a:bodyPr>
          <a:lstStyle/>
          <a:p>
            <a:pPr marL="274320" indent="-274320" eaLnBrk="1" latinLnBrk="0" hangingPunct="1">
              <a:buFontTx/>
              <a:buNone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Enter 를 1로 바꿔 주면서 start state 로 회귀했고 memory address 는 00100 으로 (store의 기능) , memory 00011101 에 4를 저장시켰다.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</p:txBody>
      </p:sp>
      <p:pic>
        <p:nvPicPr>
          <p:cNvPr id="8" name="그림 13" descr="C:/Users/SW중심대학사업단/AppData/Roaming/PolarisOffice/ETemp/20400_10844616/fImage114629185147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1430" y="1295400"/>
            <a:ext cx="9396095" cy="278955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495300" y="152400"/>
            <a:ext cx="8916035" cy="991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en-US" altLang="ko-KR" sz="3200">
                <a:latin typeface="Bookman Old Style" charset="0"/>
                <a:ea typeface="돋움" charset="0"/>
                <a:cs typeface="+mj-cs"/>
              </a:rPr>
              <a:t>Lab 10-2 count down mif 작성</a:t>
            </a:r>
            <a:endParaRPr lang="ko-KR" altLang="en-US" sz="3200">
              <a:latin typeface="Bookman Old Style" charset="0"/>
              <a:ea typeface="돋움" charset="0"/>
              <a:cs typeface="+mj-cs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663575" y="6356350"/>
            <a:ext cx="2146935" cy="3663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  <a:defRPr/>
            </a:pPr>
            <a:fld id="{B9320F77-B9A0-41C5-862A-B4B631284C64}" type="slidenum">
              <a:rPr lang="en-US" altLang="ko-KR" sz="1400">
                <a:latin typeface="Gill Sans MT" charset="0"/>
                <a:ea typeface="맑은 고딕" charset="0"/>
                <a:cs typeface="+mn-cs"/>
              </a:rPr>
              <a:t>11</a:t>
            </a:fld>
            <a:endParaRPr lang="ko-KR" altLang="en-US" sz="1400">
              <a:latin typeface="Gill Sans MT" charset="0"/>
              <a:ea typeface="맑은 고딕" charset="0"/>
              <a:cs typeface="+mn-cs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495300" y="1129030"/>
            <a:ext cx="9445625" cy="5028565"/>
          </a:xfrm>
          <a:prstGeom prst="rect"/>
        </p:spPr>
        <p:txBody>
          <a:bodyPr wrap="square" lIns="91440" tIns="45720" rIns="91440" bIns="45720" numCol="1" vert="horz" anchor="t">
            <a:normAutofit fontScale="77500" lnSpcReduction="20000"/>
          </a:bodyPr>
          <a:lstStyle/>
          <a:p>
            <a:pPr marL="274320" indent="-274320" latinLnBrk="0">
              <a:lnSpc>
                <a:spcPct val="120000"/>
              </a:lnSpc>
              <a:buSzPct val="76000"/>
              <a:buFont typeface="Wingdings 3"/>
              <a:buChar char="}"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-- Program to countdown from an input to 0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00000	:	10000000;	-- input A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00001	:	00111111;	-- store A,n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00010	:	00011111;	-- load A,n			-- decrement A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00011	:	01111101;	-- sub A,one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00100	:	00111111;	-- store A,n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00101	:	10100111;	-- jz out to 00111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00111	:	11000010;	-- jp loop 00010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01000	:	11111111;	-- halt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11101	:	00000001;	-- one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11111	:	00000000;	-- n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END;</a:t>
            </a:r>
            <a:endParaRPr lang="ko-KR" altLang="en-US" sz="2000">
              <a:latin typeface="Gill Sans MT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495300" y="152400"/>
            <a:ext cx="8916035" cy="991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en-US" altLang="ko-KR" sz="3200">
                <a:latin typeface="Bookman Old Style" charset="0"/>
                <a:ea typeface="돋움" charset="0"/>
                <a:cs typeface="+mj-cs"/>
              </a:rPr>
              <a:t>Lab 10-2 count down 시뮬레이션 전제화면</a:t>
            </a:r>
            <a:endParaRPr lang="ko-KR" altLang="en-US" sz="3200">
              <a:latin typeface="Bookman Old Style" charset="0"/>
              <a:ea typeface="돋움" charset="0"/>
              <a:cs typeface="+mj-cs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663575" y="6356350"/>
            <a:ext cx="2146935" cy="3663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  <a:defRPr/>
            </a:pPr>
            <a:fld id="{B9320F77-B9A0-41C5-862A-B4B631284C64}" type="slidenum">
              <a:rPr lang="en-US" altLang="ko-KR" sz="1400">
                <a:latin typeface="Gill Sans MT" charset="0"/>
                <a:ea typeface="맑은 고딕" charset="0"/>
                <a:cs typeface="+mn-cs"/>
              </a:rPr>
              <a:t>12</a:t>
            </a:fld>
            <a:endParaRPr lang="ko-KR" altLang="en-US" sz="1400">
              <a:latin typeface="Gill Sans MT" charset="0"/>
              <a:ea typeface="맑은 고딕" charset="0"/>
              <a:cs typeface="+mn-cs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495300" y="1129030"/>
            <a:ext cx="9445625" cy="502856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74320" indent="-274320" latinLnBrk="0">
              <a:lnSpc>
                <a:spcPct val="120000"/>
              </a:lnSpc>
              <a:buSzPct val="76000"/>
              <a:buFont typeface="Wingdings 3"/>
              <a:buChar char="}"/>
            </a:pPr>
            <a:endParaRPr lang="ko-KR" altLang="en-US" sz="2000">
              <a:latin typeface="Gill Sans MT" charset="0"/>
              <a:ea typeface="맑은 고딕" charset="0"/>
              <a:cs typeface="+mn-cs"/>
            </a:endParaRPr>
          </a:p>
        </p:txBody>
      </p:sp>
      <p:pic>
        <p:nvPicPr>
          <p:cNvPr id="5" name="그림 22" descr="C:/Users/SW중심대학사업단/AppData/Roaming/PolarisOffice/ETemp/20400_10844616/fImage165070232935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4925" y="1383030"/>
            <a:ext cx="9906635" cy="2720340"/>
          </a:xfrm>
          <a:prstGeom prst="rect"/>
          <a:noFill/>
        </p:spPr>
      </p:pic>
      <p:sp>
        <p:nvSpPr>
          <p:cNvPr id="6" name="텍스트 상자 26"/>
          <p:cNvSpPr txBox="1">
            <a:spLocks/>
          </p:cNvSpPr>
          <p:nvPr/>
        </p:nvSpPr>
        <p:spPr>
          <a:xfrm rot="0">
            <a:off x="327660" y="4328160"/>
            <a:ext cx="8435975" cy="64706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Output 을 확인해볼때 8부터 countdown 되는것을 확인할 수 있다. 0이되었을떄 jz 가 halt 로 pc를 바꾸며 종료된다.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495300" y="152400"/>
            <a:ext cx="8916035" cy="991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en-US" altLang="ko-KR" sz="3200">
                <a:latin typeface="Bookman Old Style" charset="0"/>
                <a:ea typeface="돋움" charset="0"/>
                <a:cs typeface="+mj-cs"/>
              </a:rPr>
              <a:t>Lab 10-2 count down 시뮬레이션</a:t>
            </a:r>
            <a:endParaRPr lang="ko-KR" altLang="en-US" sz="3200">
              <a:latin typeface="Bookman Old Style" charset="0"/>
              <a:ea typeface="돋움" charset="0"/>
              <a:cs typeface="+mj-cs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663575" y="6356350"/>
            <a:ext cx="2146935" cy="3663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  <a:defRPr/>
            </a:pPr>
            <a:fld id="{B9320F77-B9A0-41C5-862A-B4B631284C64}" type="slidenum">
              <a:rPr lang="en-US" altLang="ko-KR" sz="1400">
                <a:latin typeface="Gill Sans MT" charset="0"/>
                <a:ea typeface="맑은 고딕" charset="0"/>
                <a:cs typeface="+mn-cs"/>
              </a:rPr>
              <a:t>13</a:t>
            </a:fld>
            <a:endParaRPr lang="ko-KR" altLang="en-US" sz="1400">
              <a:latin typeface="Gill Sans MT" charset="0"/>
              <a:ea typeface="맑은 고딕" charset="0"/>
              <a:cs typeface="+mn-cs"/>
            </a:endParaRPr>
          </a:p>
        </p:txBody>
      </p:sp>
      <p:sp>
        <p:nvSpPr>
          <p:cNvPr id="3" name="내용 개체 틀 2"/>
          <p:cNvSpPr txBox="1">
            <a:spLocks/>
          </p:cNvSpPr>
          <p:nvPr>
            <p:ph type="obj" idx="1"/>
          </p:nvPr>
        </p:nvSpPr>
        <p:spPr>
          <a:xfrm rot="0">
            <a:off x="495300" y="1129030"/>
            <a:ext cx="9445625" cy="502856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74320" indent="-274320" latinLnBrk="0">
              <a:lnSpc>
                <a:spcPct val="120000"/>
              </a:lnSpc>
              <a:buSzPct val="76000"/>
              <a:buFont typeface="Wingdings 3"/>
              <a:buChar char="}"/>
            </a:pPr>
            <a:endParaRPr lang="ko-KR" altLang="en-US" sz="2000">
              <a:latin typeface="Gill Sans MT" charset="0"/>
              <a:ea typeface="맑은 고딕" charset="0"/>
              <a:cs typeface="+mn-cs"/>
            </a:endParaRPr>
          </a:p>
        </p:txBody>
      </p:sp>
      <p:pic>
        <p:nvPicPr>
          <p:cNvPr id="6" name="Picture " descr="C:/Users/SW중심대학사업단/AppData/Roaming/PolarisOffice/ETemp/20400_10844616/fImage146270238696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-69215" y="1087120"/>
            <a:ext cx="9906635" cy="3021330"/>
          </a:xfrm>
          <a:prstGeom prst="rect"/>
          <a:noFill/>
        </p:spPr>
      </p:pic>
      <p:sp>
        <p:nvSpPr>
          <p:cNvPr id="7" name="텍스트 상자 24"/>
          <p:cNvSpPr txBox="1">
            <a:spLocks/>
          </p:cNvSpPr>
          <p:nvPr/>
        </p:nvSpPr>
        <p:spPr>
          <a:xfrm rot="0">
            <a:off x="269875" y="4384040"/>
            <a:ext cx="9020175" cy="120078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 유심히 체크했던부분은 jpos 이후 loop를 돌게 만드는 것이었다. PC 00111 에서 0이 아니라 jz 를 지나치고 01000에서 00010 - A load 로 점프 시켰다. 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endParaRPr lang="ko-KR" altLang="en-US" sz="18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INPUT 은 제일 처음에 한번만 영향을 끼치기에 ENTER 을 1 로 고정해도 무관했다.  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152400"/>
            <a:ext cx="8916035" cy="991235"/>
          </a:xfrm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ko-KR" altLang="en-US"/>
              <a:t>DISCUSSION</a:t>
            </a:r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>
          <a:xfrm>
            <a:off x="663575" y="6356350"/>
            <a:ext cx="2146935" cy="366395"/>
          </a:xfrm>
        </p:spPr>
        <p:txBody>
          <a:bodyPr/>
          <a:lstStyle/>
          <a:p>
            <a:pPr>
              <a:defRPr/>
            </a:pPr>
            <a:fld id="{A81F27DF-CDFA-4BC6-BB43-16597E4B7D4E}" type="slidenum">
              <a:rPr lang="en-US" altLang="ko-KR" smtClean="0"/>
              <a:pPr>
                <a:defRPr/>
              </a:pPr>
              <a:t>8</a:t>
            </a:fld>
            <a:endParaRPr lang="en-US" altLang="ko-KR" dirty="0"/>
          </a:p>
        </p:txBody>
      </p:sp>
      <p:sp>
        <p:nvSpPr>
          <p:cNvPr id="4" name="내용 개체 틀 3"/>
          <p:cNvSpPr txBox="1">
            <a:spLocks noGrp="1"/>
          </p:cNvSpPr>
          <p:nvPr>
            <p:ph type="obj" sz="quarter" idx="1"/>
          </p:nvPr>
        </p:nvSpPr>
        <p:spPr>
          <a:xfrm rot="0">
            <a:off x="312420" y="1783080"/>
            <a:ext cx="9452610" cy="493839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74320" indent="-274320" latinLnBrk="0">
              <a:buFontTx/>
              <a:buNone/>
            </a:pPr>
            <a:r>
              <a:rPr lang="en-US" altLang="ko-KR"/>
              <a:t>      Mif file 을 직접 수정해가면서 count down 을 수행하도록 하면서 전반적인 프로세스의 구조를 이해 하게 되었습니다. 처음엔 0 과 1 로만 보였던 8bit 의 숫자열이 의미하는 바가 눈에 익게되니 제가 컴퓨터가 된 기분었습니다. </a:t>
            </a:r>
            <a:endParaRPr lang="ko-KR" altLang="en-US"/>
          </a:p>
          <a:p>
            <a:pPr marL="274320" indent="-274320" latinLnBrk="0">
              <a:buFontTx/>
              <a:buNone/>
            </a:pPr>
            <a:r>
              <a:rPr lang="en-US" altLang="ko-KR"/>
              <a:t>		 memory 가 연산 프로그램과 데이터를 동시에 저장한다는 부분이 이해가 잘 안갔었습니다. 직접 mif 수정하는 과정을 수행하며 앞의 3bit 와 뒤의 5bit의 상관관계를 이해하고나니 전체적으로 이해할 수 있었습니다. </a:t>
            </a:r>
            <a:endParaRPr lang="ko-KR" altLang="en-US"/>
          </a:p>
          <a:p>
            <a:pPr marL="274320" indent="-274320" latinLnBrk="0">
              <a:buSzPct val="76000"/>
              <a:buFont typeface="Wingdings 3"/>
              <a:buChar char="}"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526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495300" y="152400"/>
            <a:ext cx="8916035" cy="991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rtl="0"/>
            <a:r>
              <a:rPr lang="ko-KR" altLang="en-US"/>
              <a:t>RTL view</a:t>
            </a:r>
            <a:endParaRPr lang="ko-KR" altLang="en-US"/>
          </a:p>
        </p:txBody>
      </p:sp>
      <p:sp>
        <p:nvSpPr>
          <p:cNvPr id="3" name="내용 개체 틀 7"/>
          <p:cNvSpPr txBox="1">
            <a:spLocks/>
          </p:cNvSpPr>
          <p:nvPr>
            <p:ph type="obj" idx="1"/>
          </p:nvPr>
        </p:nvSpPr>
        <p:spPr>
          <a:xfrm rot="0">
            <a:off x="495300" y="1219200"/>
            <a:ext cx="8916035" cy="493839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74320" indent="-274320" eaLnBrk="1" latinLnBrk="0" hangingPunct="1">
              <a:buSzPct val="76000"/>
              <a:buFont typeface="Wingdings 3"/>
              <a:buChar char="}"/>
            </a:pPr>
            <a:endParaRPr lang="ko-KR" altLang="en-US"/>
          </a:p>
        </p:txBody>
      </p:sp>
      <p:pic>
        <p:nvPicPr>
          <p:cNvPr id="4" name="그림 15" descr="C:/Users/SW중심대학사업단/AppData/Roaming/PolarisOffice/ETemp/20400_10844616/fImage86562199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1178560"/>
            <a:ext cx="9906635" cy="549148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495300" y="152400"/>
            <a:ext cx="8916035" cy="991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rtl="0"/>
            <a:r>
              <a:rPr lang="ko-KR" altLang="en-US"/>
              <a:t>RTL view RAM</a:t>
            </a:r>
            <a:endParaRPr lang="ko-KR" altLang="en-US"/>
          </a:p>
        </p:txBody>
      </p:sp>
      <p:sp>
        <p:nvSpPr>
          <p:cNvPr id="3" name="내용 개체 틀 7"/>
          <p:cNvSpPr txBox="1">
            <a:spLocks/>
          </p:cNvSpPr>
          <p:nvPr>
            <p:ph type="obj" idx="1"/>
          </p:nvPr>
        </p:nvSpPr>
        <p:spPr>
          <a:xfrm rot="0">
            <a:off x="495300" y="1219200"/>
            <a:ext cx="3218180" cy="493839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74320" indent="-274320" eaLnBrk="1" latinLnBrk="0" hangingPunct="1">
              <a:buFontTx/>
              <a:buNone/>
            </a:pPr>
            <a:endParaRPr lang="ko-KR" altLang="en-US"/>
          </a:p>
          <a:p>
            <a:pPr marL="274320" indent="-274320" eaLnBrk="1" latinLnBrk="0" hangingPunct="1">
              <a:buFontTx/>
              <a:buNone/>
            </a:pPr>
            <a:r>
              <a:rPr lang="ko-KR" altLang="en-US"/>
              <a:t>2port ram,</a:t>
            </a:r>
            <a:endParaRPr lang="ko-KR" altLang="en-US"/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1. Data input 을 받고 ,내보낼 수 있다.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2. q 는 한방향 포트이다.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3. Adress 5bit, 상위 3bit 는 instrution control unit 으로 제공한다. </a:t>
            </a:r>
            <a:endParaRPr lang="ko-KR" altLang="en-US"/>
          </a:p>
        </p:txBody>
      </p:sp>
      <p:pic>
        <p:nvPicPr>
          <p:cNvPr id="4" name="그림 16" descr="C:/Users/SW중심대학사업단/AppData/Roaming/PolarisOffice/ETemp/20400_10844616/fImage34996204846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510280" y="1586230"/>
            <a:ext cx="6292215" cy="420116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99060" y="731520"/>
            <a:ext cx="4816475" cy="991235"/>
          </a:xfrm>
          <a:prstGeom prst="rect"/>
        </p:spPr>
        <p:txBody>
          <a:bodyPr wrap="square" lIns="91440" tIns="45720" rIns="91440" bIns="45720" numCol="1" vert="horz" anchor="b">
            <a:normAutofit fontScale="90000" lnSpcReduction="0"/>
          </a:bodyPr>
          <a:lstStyle/>
          <a:p>
            <a:pPr marL="0" indent="0" latinLnBrk="0">
              <a:buFontTx/>
              <a:buNone/>
            </a:pPr>
            <a:r>
              <a:rPr lang="en-US" altLang="ko-KR" sz="3200">
                <a:latin typeface="Bookman Old Style" charset="0"/>
                <a:ea typeface="돋움" charset="0"/>
                <a:cs typeface="+mj-cs"/>
              </a:rPr>
              <a:t>Lab 10-1 State diagram</a:t>
            </a:r>
            <a:endParaRPr lang="ko-KR" altLang="en-US" sz="3200">
              <a:latin typeface="Bookman Old Style" charset="0"/>
              <a:ea typeface="돋움" charset="0"/>
              <a:cs typeface="+mj-cs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663575" y="6356350"/>
            <a:ext cx="2146935" cy="3663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  <a:defRPr/>
            </a:pPr>
            <a:fld id="{B9320F77-B9A0-41C5-862A-B4B631284C64}" type="slidenum">
              <a:rPr lang="en-US" altLang="ko-KR" sz="1400">
                <a:latin typeface="Gill Sans MT" charset="0"/>
                <a:ea typeface="맑은 고딕" charset="0"/>
                <a:cs typeface="+mn-cs"/>
              </a:rPr>
              <a:t>4</a:t>
            </a:fld>
            <a:endParaRPr lang="ko-KR" altLang="en-US" sz="1400">
              <a:latin typeface="Gill Sans MT" charset="0"/>
              <a:ea typeface="맑은 고딕" charset="0"/>
              <a:cs typeface="+mn-cs"/>
            </a:endParaRPr>
          </a:p>
        </p:txBody>
      </p:sp>
      <p:pic>
        <p:nvPicPr>
          <p:cNvPr id="6" name="그림 10" descr="C:/Users/SW중심대학사업단/AppData/Roaming/PolarisOffice/ETemp/20400_10844616/fImage41972861746334.jpe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154805" y="832485"/>
            <a:ext cx="6108065" cy="458787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495300" y="152400"/>
            <a:ext cx="8916035" cy="991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rtl="0"/>
            <a:r>
              <a:rPr lang="ko-KR" altLang="en-US" sz="3200">
                <a:latin typeface="Bookman Old Style" charset="0"/>
                <a:ea typeface="돋움" charset="0"/>
                <a:cs typeface="+mj-cs"/>
              </a:rPr>
              <a:t>Test bench Code for GCD </a:t>
            </a:r>
            <a:endParaRPr lang="ko-KR" altLang="en-US" sz="3200">
              <a:latin typeface="Bookman Old Style" charset="0"/>
              <a:ea typeface="돋움" charset="0"/>
              <a:cs typeface="+mj-cs"/>
            </a:endParaRPr>
          </a:p>
        </p:txBody>
      </p:sp>
      <p:sp>
        <p:nvSpPr>
          <p:cNvPr id="3" name="내용 개체 틀 7"/>
          <p:cNvSpPr txBox="1">
            <a:spLocks/>
          </p:cNvSpPr>
          <p:nvPr>
            <p:ph type="obj" idx="1"/>
          </p:nvPr>
        </p:nvSpPr>
        <p:spPr>
          <a:xfrm rot="0">
            <a:off x="495300" y="1219200"/>
            <a:ext cx="4430395" cy="5854065"/>
          </a:xfrm>
          <a:prstGeom prst="rect"/>
        </p:spPr>
        <p:txBody>
          <a:bodyPr wrap="square" lIns="91440" tIns="45720" rIns="91440" bIns="45720" numCol="1" vert="horz" anchor="t">
            <a:normAutofit fontScale="40000" lnSpcReduction="20000"/>
          </a:bodyPr>
          <a:lstStyle/>
          <a:p>
            <a:pPr marL="274320" indent="-274320" eaLnBrk="1" latinLnBrk="0" hangingPunct="1">
              <a:buSzPct val="76000"/>
              <a:buFont typeface="Wingdings 3"/>
              <a:buChar char="}"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library ieee;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use ieee.std_logic_1164.all;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entity mp2_tb is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end mp2_tb;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architecture tb of mp2_tb is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component mp_EC2 PORT (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clock, reset: IN STD_LOGIC;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enter: IN STD_LOGIC;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-- data input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input: IN STD_LOGIC_VECTOR(7 DOWNTO 0);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-- data output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output: OUT STD_LOGIC_VECTOR(7 DOWNTO 0);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-- control outputs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halt: OUT STD_LOGIC);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END component;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 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signal Clock, Reset: STD_LOGIC := '0';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signal enter: STD_LOGIC := '1';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signal Input: STD_LOGIC_VECTOR(7 DOWNTO 0) := "00000100";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signal Output: STD_LOGIC_VECTOR(7 DOWNTO 0);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signal Halt: STD_LOGIC; -- outputs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eaLnBrk="1" latinLnBrk="0" hangingPunct="1"/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</p:txBody>
      </p:sp>
      <p:sp>
        <p:nvSpPr>
          <p:cNvPr id="4" name="Rect 0"/>
          <p:cNvSpPr txBox="1">
            <a:spLocks/>
          </p:cNvSpPr>
          <p:nvPr/>
        </p:nvSpPr>
        <p:spPr>
          <a:xfrm rot="0">
            <a:off x="4914900" y="152400"/>
            <a:ext cx="4430395" cy="6309995"/>
          </a:xfrm>
          <a:prstGeom prst="rect"/>
        </p:spPr>
        <p:txBody>
          <a:bodyPr wrap="square" lIns="91440" tIns="45720" rIns="91440" bIns="45720" numCol="1" vert="horz" anchor="t">
            <a:normAutofit fontScale="25000" lnSpcReduction="20000"/>
          </a:bodyPr>
          <a:lstStyle/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 constant period: time := 100 ns;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begin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   -- connecting testbench signals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    UUT : mp_EC2 port map (clock =&gt; clock, Reset =&gt; Reset,enter =&gt; enter, Input =&gt; Input, Output =&gt; Output, halt=&gt; halt);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 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clk: process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begin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clock &lt;= '0';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       wait for period/2;  --for 50 ns signal is '0'.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       clock &lt;= '1';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       wait for period/2; --for next 50 ns signal is '1'.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end process;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process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    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   begin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  reset &lt;= '1';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        wait for period;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reset &lt;= '0';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wait for period*3;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Enter &lt;= '0';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wait for 1400ns;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input &lt;= "00000110";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Enter &lt;= '1';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wait for period;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Enter &lt;= '0';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wait for 1400ns;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ENTER &lt;= '1';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wait for period;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enter &lt;= '0';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		wait;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   end process;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    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end tb 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152400"/>
            <a:ext cx="8916035" cy="991235"/>
          </a:xfrm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en-US" altLang="ko-KR"/>
              <a:t>Lab 10-1 GCD 시뮬레이션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63575" y="6356350"/>
            <a:ext cx="2146935" cy="366395"/>
          </a:xfrm>
        </p:spPr>
        <p:txBody>
          <a:bodyPr/>
          <a:lstStyle/>
          <a:p>
            <a:pPr>
              <a:defRPr/>
            </a:pPr>
            <a:fld id="{A81F27DF-CDFA-4BC6-BB43-16597E4B7D4E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  <p:sp>
        <p:nvSpPr>
          <p:cNvPr id="3" name="내용 개체 틀 7"/>
          <p:cNvSpPr txBox="1">
            <a:spLocks/>
          </p:cNvSpPr>
          <p:nvPr>
            <p:ph type="obj" idx="1"/>
          </p:nvPr>
        </p:nvSpPr>
        <p:spPr>
          <a:xfrm rot="0">
            <a:off x="363855" y="3962400"/>
            <a:ext cx="8916035" cy="2014855"/>
          </a:xfrm>
          <a:prstGeom prst="rect"/>
        </p:spPr>
        <p:txBody>
          <a:bodyPr wrap="square" lIns="91440" tIns="45720" rIns="91440" bIns="45720" numCol="1" vert="horz" anchor="t">
            <a:normAutofit fontScale="55000" lnSpcReduction="20000"/>
          </a:bodyPr>
          <a:lstStyle/>
          <a:p>
            <a:pPr marL="274320" indent="-274320" eaLnBrk="1" latinLnBrk="0" hangingPunct="1">
              <a:buFontTx/>
              <a:buNone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-- GCD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-- Program to calculate the GCD of two numbers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00000	:	10000000;	-- input A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00001	:	00111110;	-- store A,x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00010	:	10000000;	-- input A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다음의 MIF 파일 내용을 볼때 PC 가 0일때와 2일때 인풋을 넣어줘야한다고 생각해서 그때 인풋을 넣어주었고,  ENTER 값은 1로 해주었다. 최종적으로 6과 4의 최대공약수인 2 를 출력하며 HALT 가 1이 되었다. </a:t>
            </a:r>
            <a:endParaRPr lang="ko-KR" altLang="en-US"/>
          </a:p>
        </p:txBody>
      </p:sp>
      <p:pic>
        <p:nvPicPr>
          <p:cNvPr id="5" name="그림 19" descr="C:/Users/SW중심대학사업단/AppData/Roaming/PolarisOffice/ETemp/20400_10844616/fImage1560172156500.png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06400" y="1257300"/>
            <a:ext cx="8440420" cy="258127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495300" y="152400"/>
            <a:ext cx="8916035" cy="991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rtl="0"/>
            <a:r>
              <a:rPr lang="ko-KR" altLang="en-US"/>
              <a:t>Test bench Code for SUM </a:t>
            </a:r>
            <a:endParaRPr lang="ko-KR" altLang="en-US"/>
          </a:p>
        </p:txBody>
      </p:sp>
      <p:sp>
        <p:nvSpPr>
          <p:cNvPr id="3" name="내용 개체 틀 7"/>
          <p:cNvSpPr txBox="1">
            <a:spLocks/>
          </p:cNvSpPr>
          <p:nvPr>
            <p:ph type="obj" idx="1"/>
          </p:nvPr>
        </p:nvSpPr>
        <p:spPr>
          <a:xfrm rot="0">
            <a:off x="495300" y="1219200"/>
            <a:ext cx="4430395" cy="5854065"/>
          </a:xfrm>
          <a:prstGeom prst="rect"/>
        </p:spPr>
        <p:txBody>
          <a:bodyPr wrap="square" lIns="91440" tIns="45720" rIns="91440" bIns="45720" numCol="1" vert="horz" anchor="t">
            <a:normAutofit fontScale="40000" lnSpcReduction="20000"/>
          </a:bodyPr>
          <a:lstStyle/>
          <a:p>
            <a:pPr marL="274320" indent="-274320" eaLnBrk="1" latinLnBrk="0" hangingPunct="1">
              <a:buSzPct val="76000"/>
              <a:buFont typeface="Wingdings 3"/>
              <a:buChar char="}"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library ieee;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use ieee.std_logic_1164.all;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entity mp2_tb is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end mp2_tb;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architecture tb of mp2_tb is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component mp_EC2 PORT (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clock, reset: IN STD_LOGIC;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enter: IN STD_LOGIC;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-- data input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input: IN STD_LOGIC_VECTOR(7 DOWNTO 0);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-- data output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output: OUT STD_LOGIC_VECTOR(7 DOWNTO 0);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-- control outputs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halt: OUT STD_LOGIC);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END component;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 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signal Clock, Reset: STD_LOGIC := '0';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signal enter: STD_LOGIC := '1';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signal Input: STD_LOGIC_VECTOR(7 DOWNTO 0) := "00000100";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signal Output: STD_LOGIC_VECTOR(7 DOWNTO 0);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signal Halt: STD_LOGIC; -- outputs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	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eaLnBrk="1" latinLnBrk="0" hangingPunct="1"/>
            <a:endParaRPr lang="ko-KR" altLang="en-US"/>
          </a:p>
        </p:txBody>
      </p:sp>
      <p:sp>
        <p:nvSpPr>
          <p:cNvPr id="4" name="내용 개체 틀 20"/>
          <p:cNvSpPr txBox="1">
            <a:spLocks/>
          </p:cNvSpPr>
          <p:nvPr/>
        </p:nvSpPr>
        <p:spPr>
          <a:xfrm rot="0">
            <a:off x="4914900" y="152400"/>
            <a:ext cx="4430395" cy="6309995"/>
          </a:xfrm>
          <a:prstGeom prst="rect"/>
        </p:spPr>
        <p:txBody>
          <a:bodyPr wrap="square" lIns="91440" tIns="45720" rIns="91440" bIns="45720" numCol="1" vert="horz" anchor="t">
            <a:normAutofit fontScale="25000" lnSpcReduction="20000"/>
          </a:bodyPr>
          <a:lstStyle/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 constant period: time := 100 ns;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begin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   -- connecting testbench signals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    UUT : mp_EC2 port map (clock =&gt; clock, Reset =&gt; Reset,enter =&gt; enter, Input =&gt; Input, Output =&gt; Output, halt=&gt; halt); 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  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clk: process 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	begin 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		clock &lt;= '0';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       wait for period/2;  --for 50 ns signal is '0'.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       clock &lt;= '1';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       wait for period/2; --for next 50 ns signal is '1'.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	end process;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process 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     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   begin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	  reset &lt;= '1';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        wait for period;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		reset &lt;= '0';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		wait for 3600ns;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		Enter &lt;= '1';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		wait for period;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		Enter &lt;= '0';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			wait;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   end process;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     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  <a:buFontTx/>
              <a:buNone/>
            </a:pPr>
            <a:r>
              <a:rPr lang="ko-KR" altLang="en-US" sz="3600">
                <a:latin typeface="Gill Sans MT" charset="0"/>
                <a:ea typeface="맑은 고딕" charset="0"/>
                <a:cs typeface="+mn-cs"/>
              </a:rPr>
              <a:t>end tb ;</a:t>
            </a:r>
            <a:endParaRPr lang="ko-KR" altLang="en-US" sz="3600">
              <a:latin typeface="Gill Sans MT" charset="0"/>
              <a:ea typeface="맑은 고딕" charset="0"/>
              <a:cs typeface="+mn-cs"/>
            </a:endParaRPr>
          </a:p>
          <a:p>
            <a:pPr marL="274320" indent="-274320" rtl="0" algn="l" fontAlgn="base" eaLnBrk="1" latinLnBrk="0" hangingPunct="1">
              <a:spcBef>
                <a:spcPts val="600"/>
              </a:spcBef>
              <a:spcAft>
                <a:spcPct val="0"/>
              </a:spcAft>
            </a:pP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495300" y="152400"/>
            <a:ext cx="8916035" cy="991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en-US" altLang="ko-KR" sz="3200">
                <a:latin typeface="Bookman Old Style" charset="0"/>
                <a:ea typeface="돋움" charset="0"/>
                <a:cs typeface="+mj-cs"/>
              </a:rPr>
              <a:t>Lab 10-1 sum 시뮬레이션</a:t>
            </a:r>
            <a:endParaRPr lang="ko-KR" altLang="en-US" sz="3200">
              <a:latin typeface="Bookman Old Style" charset="0"/>
              <a:ea typeface="돋움" charset="0"/>
              <a:cs typeface="+mj-cs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663575" y="6356350"/>
            <a:ext cx="2146935" cy="3663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  <a:defRPr/>
            </a:pPr>
            <a:fld id="{B9320F77-B9A0-41C5-862A-B4B631284C64}" type="slidenum">
              <a:rPr lang="en-US" altLang="ko-KR" sz="1400">
                <a:latin typeface="Gill Sans MT" charset="0"/>
                <a:ea typeface="맑은 고딕" charset="0"/>
                <a:cs typeface="+mn-cs"/>
              </a:rPr>
              <a:t>8</a:t>
            </a:fld>
            <a:endParaRPr lang="ko-KR" altLang="en-US" sz="1400">
              <a:latin typeface="Gill Sans MT" charset="0"/>
              <a:ea typeface="맑은 고딕" charset="0"/>
              <a:cs typeface="+mn-cs"/>
            </a:endParaRPr>
          </a:p>
        </p:txBody>
      </p:sp>
      <p:sp>
        <p:nvSpPr>
          <p:cNvPr id="3" name="내용 개체 틀 7"/>
          <p:cNvSpPr txBox="1">
            <a:spLocks/>
          </p:cNvSpPr>
          <p:nvPr>
            <p:ph type="obj" idx="1"/>
          </p:nvPr>
        </p:nvSpPr>
        <p:spPr>
          <a:xfrm rot="0">
            <a:off x="495300" y="3604895"/>
            <a:ext cx="8916035" cy="2552700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0"/>
          </a:bodyPr>
          <a:lstStyle/>
          <a:p>
            <a:pPr marL="274320" indent="-274320" eaLnBrk="1" latinLnBrk="0" hangingPunct="1">
              <a:buSzPct val="76000"/>
              <a:buFont typeface="Wingdings 3"/>
              <a:buChar char="}"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주어진 코드를 시뮬레이션 해봤다. s_input 에서state를 다시 start 로 보내기위해적절한 시기에 enter 을 1로 바꿔주었다. 전체적인 모양새를 봐서 최종적으로 INPUT 4로부터 1씩 감소하고 감소된것이 더해지면서 10이 출력 output 되며 halt 로 마무리된것을 확인할 수 있다. 한단계씩 차례대로 분석해보자.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</p:txBody>
      </p:sp>
      <p:pic>
        <p:nvPicPr>
          <p:cNvPr id="6" name="Picture " descr="C:/Users/SW중심대학사업단/AppData/Roaming/PolarisOffice/ETemp/20400_10844616/fImage2016102149169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0" y="1220470"/>
            <a:ext cx="9906635" cy="208788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/>
          </p:cNvSpPr>
          <p:nvPr>
            <p:ph type="title"/>
          </p:nvPr>
        </p:nvSpPr>
        <p:spPr>
          <a:xfrm rot="0">
            <a:off x="495300" y="152400"/>
            <a:ext cx="8916035" cy="991235"/>
          </a:xfrm>
          <a:prstGeom prst="rect"/>
        </p:spPr>
        <p:txBody>
          <a:bodyPr wrap="square" lIns="91440" tIns="45720" rIns="91440" bIns="45720" numCol="1" vert="horz" anchor="b">
            <a:normAutofit fontScale="100000" lnSpcReduction="0"/>
          </a:bodyPr>
          <a:lstStyle/>
          <a:p>
            <a:pPr marL="0" indent="0" latinLnBrk="0">
              <a:buFontTx/>
              <a:buNone/>
            </a:pPr>
            <a:r>
              <a:rPr lang="en-US" altLang="ko-KR" sz="3200">
                <a:latin typeface="Bookman Old Style" charset="0"/>
                <a:ea typeface="돋움" charset="0"/>
                <a:cs typeface="+mj-cs"/>
              </a:rPr>
              <a:t>Lab 10-1 SUM 시뮬레이션</a:t>
            </a:r>
            <a:endParaRPr lang="ko-KR" altLang="en-US" sz="3200">
              <a:latin typeface="Bookman Old Style" charset="0"/>
              <a:ea typeface="돋움" charset="0"/>
              <a:cs typeface="+mj-cs"/>
            </a:endParaRPr>
          </a:p>
        </p:txBody>
      </p:sp>
      <p:sp>
        <p:nvSpPr>
          <p:cNvPr id="4" name="슬라이드 번호 개체 틀 3"/>
          <p:cNvSpPr txBox="1">
            <a:spLocks/>
          </p:cNvSpPr>
          <p:nvPr>
            <p:ph type="sldNum" idx="12"/>
          </p:nvPr>
        </p:nvSpPr>
        <p:spPr>
          <a:xfrm rot="0">
            <a:off x="663575" y="6356350"/>
            <a:ext cx="2146935" cy="366395"/>
          </a:xfrm>
          <a:prstGeom prst="rect"/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latinLnBrk="0">
              <a:buFontTx/>
              <a:buNone/>
              <a:defRPr/>
            </a:pPr>
            <a:fld id="{B9320F77-B9A0-41C5-862A-B4B631284C64}" type="slidenum">
              <a:rPr lang="en-US" altLang="ko-KR" sz="1400">
                <a:latin typeface="Gill Sans MT" charset="0"/>
                <a:ea typeface="맑은 고딕" charset="0"/>
                <a:cs typeface="+mn-cs"/>
              </a:rPr>
              <a:t>9</a:t>
            </a:fld>
            <a:endParaRPr lang="ko-KR" altLang="en-US" sz="1400">
              <a:latin typeface="Gill Sans MT" charset="0"/>
              <a:ea typeface="맑은 고딕" charset="0"/>
              <a:cs typeface="+mn-cs"/>
            </a:endParaRPr>
          </a:p>
        </p:txBody>
      </p:sp>
      <p:sp>
        <p:nvSpPr>
          <p:cNvPr id="3" name="내용 개체 틀 7"/>
          <p:cNvSpPr txBox="1">
            <a:spLocks/>
          </p:cNvSpPr>
          <p:nvPr>
            <p:ph type="obj" idx="1"/>
          </p:nvPr>
        </p:nvSpPr>
        <p:spPr>
          <a:xfrm rot="0">
            <a:off x="4945380" y="1531620"/>
            <a:ext cx="4465955" cy="4625975"/>
          </a:xfrm>
          <a:prstGeom prst="rect"/>
        </p:spPr>
        <p:txBody>
          <a:bodyPr wrap="square" lIns="91440" tIns="45720" rIns="91440" bIns="45720" numCol="1" vert="horz" anchor="t">
            <a:normAutofit fontScale="100000" lnSpcReduction="20000"/>
          </a:bodyPr>
          <a:lstStyle/>
          <a:p>
            <a:pPr marL="274320" indent="-274320" eaLnBrk="1" latinLnBrk="0" hangingPunct="1">
              <a:buSzPct val="76000"/>
              <a:buFont typeface="Wingdings 3"/>
              <a:buChar char="}"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가장 초기의 RESET 단계 </a:t>
            </a:r>
            <a:endParaRPr lang="ko-KR" altLang="en-US" sz="2600">
              <a:latin typeface="Gill Sans MT" charset="0"/>
              <a:ea typeface="맑은 고딕" charset="0"/>
              <a:cs typeface="+mn-cs"/>
            </a:endParaRPr>
          </a:p>
          <a:p>
            <a:pPr marL="274320" indent="-274320" eaLnBrk="1" latinLnBrk="0" hangingPunct="1">
              <a:buSzPct val="76000"/>
              <a:buFont typeface="Wingdings 3"/>
              <a:buChar char="}"/>
            </a:pPr>
            <a:r>
              <a:rPr lang="ko-KR" altLang="en-US" sz="2600">
                <a:latin typeface="Gill Sans MT" charset="0"/>
                <a:ea typeface="맑은 고딕" charset="0"/>
                <a:cs typeface="+mn-cs"/>
              </a:rPr>
              <a:t>PC ,IR ,A  ,MemWr ,halt 가 0 으로 초기화 되고 state 는 s_start 로 초기화 되었다. 메</a:t>
            </a:r>
            <a:endParaRPr lang="ko-KR" altLang="en-US"/>
          </a:p>
        </p:txBody>
      </p:sp>
      <p:pic>
        <p:nvPicPr>
          <p:cNvPr id="5" name="그림 11" descr="C:/Users/SW중심대학사업단/AppData/Roaming/PolarisOffice/ETemp/20400_10844616/fImage708321835724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41020" y="1943100"/>
            <a:ext cx="3852545" cy="315150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원본">
  <a:themeElements>
    <a:clrScheme name="원본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원본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원본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Company>linux1</Company>
  <DocSecurity>0</DocSecurity>
  <HyperlinksChanged>false</HyperlinksChanged>
  <Lines>0</Lines>
  <LinksUpToDate>false</LinksUpToDate>
  <Pages>14</Pages>
  <Paragraphs>42</Paragraphs>
  <Words>346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coolwind</dc:creator>
  <cp:lastModifiedBy>po_user</cp:lastModifiedBy>
  <dc:title>Network Admin</dc:title>
  <dcterms:modified xsi:type="dcterms:W3CDTF">2022-05-26T07:29:35Z</dcterms:modified>
</cp:coreProperties>
</file>

<file path=docProps/thumbnail.jpeg>
</file>